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7AB1-D774-4B03-A579-61495656A40F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1AA46-3BCE-4F75-AE17-FE2BBB057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81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4470C-6411-43F6-92FB-E8E57F451DBA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90E5E9-7B86-4707-9910-5EF023EFEE80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FD47A-AB69-4014-A3A3-C0DD7C36A872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D602A-9172-4210-B1A9-8384F804A203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CA674-9543-4C60-A5A9-D1612D1AF70F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4CEA7-6006-46B5-B6EF-B8E7E998BFE5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6DC47-9700-4919-BA35-E4FDDCFFFF43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F690D7-F6B1-41E9-9BCC-EF84BAFE6419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963B3-1D78-4D3F-85C0-82B8CBC95039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54C00-1478-44F7-92FA-B8251B662FD7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8BDA9-5696-4E9B-BB1A-F07FE4A69E80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AEF977-C93B-43D0-BB53-9B3A8334FB51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www.metaadvisory.lv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D855F4-5732-4238-A790-2D401BEA8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taadvisory.l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87248"/>
          </a:xfrm>
        </p:spPr>
        <p:txBody>
          <a:bodyPr>
            <a:normAutofit fontScale="77500" lnSpcReduction="20000"/>
          </a:bodyPr>
          <a:lstStyle/>
          <a:p>
            <a:endParaRPr lang="lv-LV" dirty="0" smtClean="0"/>
          </a:p>
          <a:p>
            <a:r>
              <a:rPr lang="lv-LV" b="1" dirty="0" smtClean="0"/>
              <a:t> </a:t>
            </a:r>
            <a:endParaRPr lang="lv-LV" dirty="0" smtClean="0"/>
          </a:p>
          <a:p>
            <a:pPr algn="ctr"/>
            <a:r>
              <a:rPr lang="lv-LV" sz="4000" b="1" dirty="0" smtClean="0"/>
              <a:t>Lobēšana kā NVO politiska darba  instruments</a:t>
            </a:r>
          </a:p>
          <a:p>
            <a:pPr algn="ctr"/>
            <a:endParaRPr lang="lv-LV" sz="3200" dirty="0" smtClean="0"/>
          </a:p>
          <a:p>
            <a:pPr algn="ctr"/>
            <a:endParaRPr lang="lv-LV" sz="3200" dirty="0" smtClean="0"/>
          </a:p>
          <a:p>
            <a:pPr algn="ctr"/>
            <a:r>
              <a:rPr lang="lv-LV" sz="3200" dirty="0" smtClean="0"/>
              <a:t>Seminārs par i</a:t>
            </a:r>
            <a:r>
              <a:rPr lang="en-GB" sz="3200" dirty="0" smtClean="0"/>
              <a:t>espējām iesaistīties lēmumu pieņemšanas procesā un Visaptverošās kvalitātes vadības modeļa (VKVM) lomu veselības aprūpē</a:t>
            </a:r>
            <a:endParaRPr lang="lv-LV" sz="3200" dirty="0" smtClean="0"/>
          </a:p>
          <a:p>
            <a:pPr algn="ctr"/>
            <a:endParaRPr lang="lv-LV" sz="3200" dirty="0" smtClean="0"/>
          </a:p>
          <a:p>
            <a:pPr algn="ctr"/>
            <a:r>
              <a:rPr lang="lv-LV" dirty="0" smtClean="0"/>
              <a:t> </a:t>
            </a:r>
            <a:r>
              <a:rPr lang="lv-LV" sz="2800" dirty="0" smtClean="0"/>
              <a:t>www.metaadvisory.lv</a:t>
            </a:r>
          </a:p>
          <a:p>
            <a:pPr algn="ctr"/>
            <a:r>
              <a:rPr lang="lv-LV" sz="2800" dirty="0" smtClean="0"/>
              <a:t>Rīga,  30 oktobris 2012</a:t>
            </a:r>
            <a:endParaRPr lang="en-US" sz="2800" dirty="0" smtClean="0"/>
          </a:p>
          <a:p>
            <a:pPr algn="ctr"/>
            <a:endParaRPr lang="lv-LV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Kā izvēlēties konsultantus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Kādu pieredzi jāmeklē?</a:t>
            </a:r>
          </a:p>
          <a:p>
            <a:r>
              <a:rPr lang="lv-LV" dirty="0" smtClean="0"/>
              <a:t>Politisko procesu un lēmumu pieņemšanas norises izpratne</a:t>
            </a:r>
          </a:p>
          <a:p>
            <a:r>
              <a:rPr lang="lv-LV" dirty="0" smtClean="0"/>
              <a:t>Biznesa izpratne</a:t>
            </a:r>
          </a:p>
          <a:p>
            <a:r>
              <a:rPr lang="lv-LV" dirty="0" smtClean="0"/>
              <a:t>Kompleksas komunikācijas plānošanas prasme</a:t>
            </a:r>
          </a:p>
          <a:p>
            <a:r>
              <a:rPr lang="lv-LV" dirty="0" smtClean="0"/>
              <a:t>ES politikas izpratne</a:t>
            </a:r>
          </a:p>
          <a:p>
            <a:r>
              <a:rPr lang="lv-LV" dirty="0" smtClean="0"/>
              <a:t>Biznesa ētikas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Secinājumi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NVO pārstāv intereses – tātad lobēšana ir neizbēgama</a:t>
            </a:r>
          </a:p>
          <a:p>
            <a:r>
              <a:rPr lang="lv-LV" dirty="0" smtClean="0"/>
              <a:t>Izvēle – cik metodiski un strukturēti to darīt</a:t>
            </a:r>
          </a:p>
          <a:p>
            <a:r>
              <a:rPr lang="lv-LV" dirty="0" smtClean="0"/>
              <a:t>Izvēle – izveidot lobēšanas kompetenci kā NVO </a:t>
            </a:r>
            <a:r>
              <a:rPr lang="lv-LV" dirty="0" err="1" smtClean="0"/>
              <a:t>pamatkompetenci</a:t>
            </a:r>
            <a:r>
              <a:rPr lang="lv-LV" dirty="0" smtClean="0"/>
              <a:t> vai iepirkt kā pakalpojumu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Kontakti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>
                <a:hlinkClick r:id="rId2"/>
              </a:rPr>
              <a:t>www.metaadvisory.lv</a:t>
            </a:r>
            <a:endParaRPr lang="lv-LV" dirty="0" smtClean="0"/>
          </a:p>
          <a:p>
            <a:r>
              <a:rPr lang="lv-LV" dirty="0" smtClean="0"/>
              <a:t>Rīga, Skolas 9-11, LV 1010</a:t>
            </a:r>
          </a:p>
          <a:p>
            <a:r>
              <a:rPr lang="lv-LV" dirty="0" smtClean="0"/>
              <a:t>+ 371 29214466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Lekcijas mērķi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75184"/>
            <a:ext cx="7498080" cy="5410200"/>
          </a:xfrm>
        </p:spPr>
        <p:txBody>
          <a:bodyPr>
            <a:normAutofit/>
          </a:bodyPr>
          <a:lstStyle/>
          <a:p>
            <a:r>
              <a:rPr lang="lv-LV" dirty="0" smtClean="0"/>
              <a:t>Lobēšana kā NVO politiska darba  instruments – noskaidrosim,  </a:t>
            </a:r>
          </a:p>
          <a:p>
            <a:endParaRPr lang="lv-LV" dirty="0" smtClean="0"/>
          </a:p>
          <a:p>
            <a:r>
              <a:rPr lang="lv-LV" dirty="0" smtClean="0"/>
              <a:t>kas “lobēšana” ir, </a:t>
            </a:r>
          </a:p>
          <a:p>
            <a:r>
              <a:rPr lang="lv-LV" dirty="0" smtClean="0"/>
              <a:t>kad šo instrumentu jāizvēlas, </a:t>
            </a:r>
          </a:p>
          <a:p>
            <a:r>
              <a:rPr lang="lv-LV" dirty="0" smtClean="0"/>
              <a:t>kā  “lobēšanas” darbu strukturēt</a:t>
            </a:r>
            <a:endParaRPr lang="ru-R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Kas ir lobēšana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smtClean="0"/>
              <a:t>Interešu aizstāvēšanas instruments</a:t>
            </a:r>
          </a:p>
          <a:p>
            <a:r>
              <a:rPr lang="lv-LV" dirty="0" smtClean="0"/>
              <a:t>Interešu komunikācija – lobēšanas pakalpojuma būtība</a:t>
            </a:r>
          </a:p>
          <a:p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Intereses pastāv – lobēšana ir neizbēgama</a:t>
            </a:r>
          </a:p>
          <a:p>
            <a:endParaRPr lang="lv-LV" dirty="0" smtClean="0"/>
          </a:p>
          <a:p>
            <a:r>
              <a:rPr lang="lv-LV" dirty="0" smtClean="0"/>
              <a:t>Vēsturiski – lēmumu pieņēmēju viedokļa ietekmēšana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Intereses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Kam ir intereses</a:t>
            </a:r>
          </a:p>
          <a:p>
            <a:r>
              <a:rPr lang="lv-LV" dirty="0" smtClean="0"/>
              <a:t>“Man ir intereses”- slikti vai labi?</a:t>
            </a:r>
          </a:p>
          <a:p>
            <a:endParaRPr lang="lv-LV" dirty="0" smtClean="0"/>
          </a:p>
          <a:p>
            <a:r>
              <a:rPr lang="lv-LV" dirty="0" smtClean="0"/>
              <a:t>Kā veikt interešu agregāciju nevalstiskajā organizācijā?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Politisko sistēmu dažādība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err="1" smtClean="0"/>
              <a:t>Agregētas</a:t>
            </a:r>
            <a:r>
              <a:rPr lang="lv-LV" dirty="0" smtClean="0"/>
              <a:t> intereses – uz kurieni tās nesīsim?  - Prezidentam, parlamentam, valdībai, ministrijām, partijām?</a:t>
            </a:r>
          </a:p>
          <a:p>
            <a:endParaRPr lang="lv-LV" dirty="0" smtClean="0"/>
          </a:p>
          <a:p>
            <a:r>
              <a:rPr lang="lv-LV" dirty="0" smtClean="0"/>
              <a:t>Kur ir “varas” centri?  Formālie, patiesie?</a:t>
            </a:r>
          </a:p>
          <a:p>
            <a:r>
              <a:rPr lang="lv-LV" dirty="0" smtClean="0"/>
              <a:t>Lielbritānijā </a:t>
            </a:r>
          </a:p>
          <a:p>
            <a:r>
              <a:rPr lang="lv-LV" dirty="0" smtClean="0"/>
              <a:t>Vācijā </a:t>
            </a:r>
          </a:p>
          <a:p>
            <a:r>
              <a:rPr lang="lv-LV" dirty="0" smtClean="0"/>
              <a:t>ASV</a:t>
            </a:r>
          </a:p>
          <a:p>
            <a:r>
              <a:rPr lang="lv-LV" dirty="0" smtClean="0"/>
              <a:t>Kā ir Latvijā?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Kad NVO jāpievēršas lobēšanai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1. </a:t>
            </a:r>
            <a:r>
              <a:rPr lang="lv-LV" b="1" dirty="0" smtClean="0"/>
              <a:t>Plānotu izmaiņu </a:t>
            </a:r>
            <a:r>
              <a:rPr lang="lv-LV" dirty="0" smtClean="0"/>
              <a:t>gadījumā politikā vai likumdošanā– valdības deklarācija, Eiropas Komisijas darba programma, un tml.</a:t>
            </a:r>
          </a:p>
          <a:p>
            <a:r>
              <a:rPr lang="lv-LV" dirty="0" smtClean="0"/>
              <a:t>2. </a:t>
            </a:r>
            <a:r>
              <a:rPr lang="lv-LV" b="1" dirty="0" smtClean="0"/>
              <a:t>Krīzes gadījumā </a:t>
            </a:r>
            <a:r>
              <a:rPr lang="lv-LV" dirty="0" smtClean="0"/>
              <a:t>-  izmaiņas likumdošanā notiek “pēkšņi” vai esam </a:t>
            </a:r>
            <a:r>
              <a:rPr lang="lv-LV" dirty="0" err="1" smtClean="0"/>
              <a:t>tās”nogulējuši</a:t>
            </a:r>
            <a:r>
              <a:rPr lang="lv-LV" dirty="0" smtClean="0"/>
              <a:t>” </a:t>
            </a:r>
          </a:p>
          <a:p>
            <a:r>
              <a:rPr lang="lv-LV" dirty="0" smtClean="0"/>
              <a:t>3. </a:t>
            </a:r>
            <a:r>
              <a:rPr lang="lv-LV" b="1" dirty="0" smtClean="0"/>
              <a:t>Konkurences cīņā – </a:t>
            </a:r>
            <a:r>
              <a:rPr lang="lv-LV" dirty="0" smtClean="0"/>
              <a:t>konkurenti virza savu politiku izmaiņu modeli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Lobēšana – ko var sasniegt?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Viedokļa izmaiņu</a:t>
            </a:r>
          </a:p>
          <a:p>
            <a:r>
              <a:rPr lang="lv-LV" dirty="0" smtClean="0"/>
              <a:t>Politikas izmaiņu</a:t>
            </a:r>
          </a:p>
          <a:p>
            <a:r>
              <a:rPr lang="lv-LV" dirty="0" smtClean="0"/>
              <a:t>Likuma izmaiņu</a:t>
            </a:r>
          </a:p>
          <a:p>
            <a:r>
              <a:rPr lang="lv-LV" dirty="0" smtClean="0"/>
              <a:t>Valdības regulējuma izmaiņu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Lobēšana – izpildes atbildība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Kā atrast pareizo līdzsvaru starp NVO un pieaicinātiem konsultantiem – lobija darba vadībā, plānošanā un izpildē?</a:t>
            </a:r>
          </a:p>
          <a:p>
            <a:r>
              <a:rPr lang="lv-LV" dirty="0" smtClean="0"/>
              <a:t>Kādā gadījumā NVO pašai lobēt?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Lobēšanas darba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Situācija – mērķi – instrumenti = klasisks stratēģijas seminārs</a:t>
            </a:r>
          </a:p>
          <a:p>
            <a:r>
              <a:rPr lang="lv-LV" i="1" dirty="0" err="1" smtClean="0"/>
              <a:t>Stakeholder</a:t>
            </a:r>
            <a:r>
              <a:rPr lang="lv-LV" i="1" dirty="0" smtClean="0"/>
              <a:t> </a:t>
            </a:r>
            <a:r>
              <a:rPr lang="lv-LV" dirty="0" smtClean="0"/>
              <a:t>karte – sabiedrotie - pretinieki</a:t>
            </a:r>
          </a:p>
          <a:p>
            <a:r>
              <a:rPr lang="lv-LV" dirty="0" smtClean="0"/>
              <a:t>Politikas audits</a:t>
            </a:r>
          </a:p>
          <a:p>
            <a:r>
              <a:rPr lang="lv-LV" dirty="0" smtClean="0"/>
              <a:t>Vēstījumi un argumenti</a:t>
            </a:r>
          </a:p>
          <a:p>
            <a:r>
              <a:rPr lang="lv-LV" dirty="0" smtClean="0"/>
              <a:t>Komunikācijas plāns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www.metaadvisory.lv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573</TotalTime>
  <Words>343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      </vt:lpstr>
      <vt:lpstr>Lekcijas mērķi</vt:lpstr>
      <vt:lpstr>Kas ir lobēšana</vt:lpstr>
      <vt:lpstr>Intereses</vt:lpstr>
      <vt:lpstr>Politisko sistēmu dažādība</vt:lpstr>
      <vt:lpstr>Kad NVO jāpievēršas lobēšanai</vt:lpstr>
      <vt:lpstr>Lobēšana – ko var sasniegt?</vt:lpstr>
      <vt:lpstr>Lobēšana – izpildes atbildība</vt:lpstr>
      <vt:lpstr>Lobēšanas darba process</vt:lpstr>
      <vt:lpstr>Kā izvēlēties konsultantus</vt:lpstr>
      <vt:lpstr>Secinājumi</vt:lpstr>
      <vt:lpstr>Kontakti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Julija</dc:creator>
  <cp:lastModifiedBy>Alina</cp:lastModifiedBy>
  <cp:revision>56</cp:revision>
  <dcterms:created xsi:type="dcterms:W3CDTF">2011-08-10T14:56:18Z</dcterms:created>
  <dcterms:modified xsi:type="dcterms:W3CDTF">2012-10-29T16:42:10Z</dcterms:modified>
</cp:coreProperties>
</file>